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7" r:id="rId4"/>
    <p:sldMasterId id="2147483700" r:id="rId5"/>
  </p:sldMasterIdLst>
  <p:notesMasterIdLst>
    <p:notesMasterId r:id="rId23"/>
  </p:notesMasterIdLst>
  <p:handoutMasterIdLst>
    <p:handoutMasterId r:id="rId24"/>
  </p:handoutMasterIdLst>
  <p:sldIdLst>
    <p:sldId id="256" r:id="rId6"/>
    <p:sldId id="257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4" r:id="rId19"/>
    <p:sldId id="271" r:id="rId20"/>
    <p:sldId id="272" r:id="rId21"/>
    <p:sldId id="273" r:id="rId22"/>
  </p:sldIdLst>
  <p:sldSz cx="9144000" cy="6858000" type="screen4x3"/>
  <p:notesSz cx="6858000" cy="9144000"/>
  <p:embeddedFontLst>
    <p:embeddedFont>
      <p:font typeface="Avenir Next Cyr" panose="020B0503020202020204" charset="-52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2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475" autoAdjust="0"/>
  </p:normalViewPr>
  <p:slideViewPr>
    <p:cSldViewPr showGuides="1">
      <p:cViewPr varScale="1">
        <p:scale>
          <a:sx n="113" d="100"/>
          <a:sy n="113" d="100"/>
        </p:scale>
        <p:origin x="1536" y="102"/>
      </p:cViewPr>
      <p:guideLst>
        <p:guide orient="horz" pos="1711"/>
        <p:guide pos="2880"/>
        <p:guide orient="horz" pos="22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4A596-72E5-4419-88E9-EE3CFB326DBD}" type="datetimeFigureOut">
              <a:rPr lang="ru-RU" smtClean="0"/>
              <a:t>03.07.2024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B172B-CDA0-46C0-A298-0ACFB08CDA8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4731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6BE67-D6CA-4878-BC73-6D05902676FE}" type="datetimeFigureOut">
              <a:rPr lang="ru-RU" smtClean="0"/>
              <a:t>03.07.2024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35D96-F751-4184-AD8F-F1BDDB583F4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16534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35D96-F751-4184-AD8F-F1BDDB583F4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532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32638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7200" b="1"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365104"/>
            <a:ext cx="4895850" cy="1919353"/>
          </a:xfrm>
          <a:prstGeom prst="rect">
            <a:avLst/>
          </a:prstGeom>
        </p:spPr>
        <p:txBody>
          <a:bodyPr/>
          <a:lstStyle>
            <a:lvl1pPr marL="0" marR="0" indent="0" algn="l" defTabSz="1219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609538" indent="0">
              <a:buFontTx/>
              <a:buNone/>
              <a:defRPr sz="1600"/>
            </a:lvl2pPr>
            <a:lvl3pPr marL="1219076" indent="0">
              <a:buFontTx/>
              <a:buNone/>
              <a:defRPr sz="1600"/>
            </a:lvl3pPr>
            <a:lvl4pPr marL="1828616" indent="0">
              <a:buFontTx/>
              <a:buNone/>
              <a:defRPr sz="1600"/>
            </a:lvl4pPr>
            <a:lvl5pPr marL="2438155" indent="0">
              <a:buFontTx/>
              <a:buNone/>
              <a:defRPr sz="1600"/>
            </a:lvl5pPr>
          </a:lstStyle>
          <a:p>
            <a:pPr marL="0" marR="0" lvl="0" indent="0" algn="l" defTabSz="1219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9808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509184"/>
            <a:ext cx="8229600" cy="48001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508024"/>
            <a:ext cx="3970784" cy="48013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508023"/>
            <a:ext cx="4042792" cy="4801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80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509184"/>
            <a:ext cx="43307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18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509184"/>
            <a:ext cx="2530624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509184"/>
            <a:ext cx="2506588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5" y="1509184"/>
            <a:ext cx="2520281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56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507796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94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4523720"/>
            <a:ext cx="2592705" cy="12095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275856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084168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084169" y="4523720"/>
            <a:ext cx="2592705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275648" y="4523720"/>
            <a:ext cx="2592705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1979713" y="3429000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3" y="5925277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1979712" y="1508787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0032" y="1508787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860032" y="4005064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1979712" y="4005064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860033" y="5925277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33" y="3429000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70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1508788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4005065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508787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788024" y="1508787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788024" y="4005065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005065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948264" y="4005065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948264" y="1508788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00192" y="6309321"/>
            <a:ext cx="2160240" cy="384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 Группа/должность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3" y="6309348"/>
            <a:ext cx="1221916" cy="3830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132148" y="6309811"/>
            <a:ext cx="2879725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374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509184"/>
            <a:ext cx="3887788" cy="21124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508786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4004469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4004071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0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5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91880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91880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1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91881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515869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515869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515870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515870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14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5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348212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348212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892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228185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228185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7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8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8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6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6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2555778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2555778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4644010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4644010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732242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6732242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86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44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467544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2555776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4644008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6732240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467544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2555776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4644008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6732240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545" y="260646"/>
            <a:ext cx="776580" cy="7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0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лева (доп)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5050904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340768"/>
            <a:ext cx="4114800" cy="49686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 marL="1219076" indent="0">
              <a:buNone/>
              <a:defRPr sz="2400"/>
            </a:lvl3pPr>
            <a:lvl4pPr marL="1828616" indent="0">
              <a:buNone/>
              <a:defRPr sz="2000"/>
            </a:lvl4pPr>
            <a:lvl5pPr marL="2438155" indent="0">
              <a:buNone/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0297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509184"/>
            <a:ext cx="8229600" cy="48001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1982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508024"/>
            <a:ext cx="3970784" cy="48013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508023"/>
            <a:ext cx="4042792" cy="4801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378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323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5925278"/>
            <a:ext cx="2160240" cy="383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9" y="5349214"/>
            <a:ext cx="7776863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23016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 слев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509184"/>
            <a:ext cx="43307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8268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ри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77" y="1509184"/>
            <a:ext cx="2530624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39" y="1509184"/>
            <a:ext cx="2506588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5" y="1509184"/>
            <a:ext cx="2520281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0" indent="-18000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64668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40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507796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400" baseline="0" smtClean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100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4523720"/>
            <a:ext cx="2592705" cy="12095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275856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084168" y="1931432"/>
            <a:ext cx="2592288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084169" y="4523720"/>
            <a:ext cx="2592705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275648" y="4523720"/>
            <a:ext cx="2592705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8482582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1979713" y="3429000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3" y="5925277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1979712" y="1508787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0032" y="1508787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860032" y="4005064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1979712" y="4005064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860033" y="5925277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33" y="3429000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20591858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1508788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4005065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508787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788024" y="1508787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788024" y="4005065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005065"/>
            <a:ext cx="2088232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948264" y="4005065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948264" y="1508788"/>
            <a:ext cx="1728192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01098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4787900" y="1509184"/>
            <a:ext cx="3887788" cy="21124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467544" y="1508786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4788024" y="4004469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467668" y="4004071"/>
            <a:ext cx="3887788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4pPr marL="0" indent="0">
              <a:spcBef>
                <a:spcPts val="0"/>
              </a:spcBef>
              <a:buNone/>
              <a:defRPr sz="1400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2143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5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5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91880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91880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1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91881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515869" y="1604798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515869" y="4101075"/>
            <a:ext cx="216024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515870" y="6021288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515870" y="3525011"/>
            <a:ext cx="2160587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37353638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5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348212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348212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892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228185" y="1604798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228185" y="4101075"/>
            <a:ext cx="2447925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0576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46754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46754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3348038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6228185" y="4101075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6228185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3348038" y="1604798"/>
            <a:ext cx="2447925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7704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3491880" y="5925278"/>
            <a:ext cx="2160240" cy="383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1745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6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467546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2555778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2555778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4644010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4644010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604798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410107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732242" y="5829267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6732242" y="3332990"/>
            <a:ext cx="1872207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13422089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467544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2555776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2555776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467544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4644008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4644008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6732240" y="1765085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6732240" y="3813043"/>
            <a:ext cx="1871906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ru-RU" sz="1400" dirty="0"/>
              <a:t>Рисунок/фото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14331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Четыре объекта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467544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2555776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4644008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6732240" y="150878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467544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2555776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4644008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6732240" y="4005627"/>
            <a:ext cx="1871662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400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</p:spTree>
    <p:extLst>
      <p:ext uri="{BB962C8B-B14F-4D97-AF65-F5344CB8AC3E}">
        <p14:creationId xmlns:p14="http://schemas.microsoft.com/office/powerpoint/2010/main" val="3282132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278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85800" y="2276900"/>
            <a:ext cx="7772400" cy="1470025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6600" b="1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6300192" y="6309321"/>
            <a:ext cx="2158008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Группа</a:t>
            </a:r>
            <a:r>
              <a:rPr lang="en-US" dirty="0"/>
              <a:t>/</a:t>
            </a:r>
            <a:r>
              <a:rPr lang="en-US" dirty="0" err="1"/>
              <a:t>должность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755664" y="6309348"/>
            <a:ext cx="1152055" cy="383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Дд.мм.гггг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3132148" y="6309811"/>
            <a:ext cx="2879725" cy="3831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94873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851920" y="274665"/>
            <a:ext cx="4834880" cy="9461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Образец содержания: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72400" y="6356352"/>
            <a:ext cx="514400" cy="365125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3851929" y="1508788"/>
            <a:ext cx="4824413" cy="480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+mj-lt"/>
              <a:buAutoNum type="arabicPeriod"/>
              <a:defRPr sz="24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573741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971600" y="2276873"/>
            <a:ext cx="4320480" cy="2400267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Futura-Normal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>
                <a:latin typeface="Avenir Next Cyr" panose="020B0503020202020204" pitchFamily="34" charset="-52"/>
              </a:rPr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2391387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57200" y="1509184"/>
            <a:ext cx="8229600" cy="48001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38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508024"/>
            <a:ext cx="3970784" cy="48013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4644008" y="1508023"/>
            <a:ext cx="4042792" cy="48013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592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9" y="5925278"/>
            <a:ext cx="7776863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Avenir Next Cyr" panose="020B0503020202020204" pitchFamily="34" charset="-52"/>
              </a:defRPr>
            </a:lvl1pPr>
            <a:lvl2pPr marL="609540" indent="0">
              <a:buNone/>
              <a:defRPr/>
            </a:lvl2pPr>
            <a:lvl3pPr marL="1219078" indent="0">
              <a:buNone/>
              <a:defRPr/>
            </a:lvl3pPr>
            <a:lvl4pPr marL="1828619" indent="0">
              <a:buNone/>
              <a:defRPr/>
            </a:lvl4pPr>
            <a:lvl5pPr marL="2438157" indent="0">
              <a:buNone/>
              <a:defRPr/>
            </a:lvl5pPr>
          </a:lstStyle>
          <a:p>
            <a:pPr lvl="0"/>
            <a:r>
              <a:rPr lang="ru-RU" sz="1600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84154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18EB61-9EBD-44E2-9C41-DDD2243C44D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3" y="1509184"/>
            <a:ext cx="43307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0174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blipFill dpi="0" rotWithShape="1">
          <a:blip r:embed="rId2">
            <a:lum/>
          </a:blip>
          <a:srcRect/>
          <a:tile tx="0" ty="0" sx="51000" sy="51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66"/>
            <a:ext cx="4978896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508787"/>
            <a:ext cx="41148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609538" indent="0">
              <a:buNone/>
              <a:defRPr sz="2800"/>
            </a:lvl2pPr>
            <a:lvl3pPr marL="1219076" indent="0">
              <a:buNone/>
              <a:defRPr sz="2000"/>
            </a:lvl3pPr>
            <a:lvl4pPr marL="1828616" indent="0">
              <a:buNone/>
              <a:defRPr sz="1800"/>
            </a:lvl4pPr>
            <a:lvl5pPr marL="2438155" indent="0">
              <a:buNone/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5988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156180" y="1509184"/>
            <a:ext cx="2530623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481243" y="1509184"/>
            <a:ext cx="2506585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3311864" y="1509184"/>
            <a:ext cx="2520279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09538" indent="0">
              <a:buNone/>
              <a:defRPr sz="18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98378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4650"/>
            <a:ext cx="82296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8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732240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4633664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2545432" y="1508787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457200" y="1507796"/>
            <a:ext cx="195456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93016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6446608"/>
            <a:ext cx="5698976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38" indent="0">
              <a:buNone/>
              <a:defRPr sz="1200"/>
            </a:lvl2pPr>
            <a:lvl3pPr marL="1219076" indent="0">
              <a:buNone/>
              <a:defRPr sz="1050"/>
            </a:lvl3pPr>
            <a:lvl4pPr marL="1828616" indent="0">
              <a:buNone/>
              <a:defRPr sz="1000"/>
            </a:lvl4pPr>
            <a:lvl5pPr marL="2438155" indent="0">
              <a:buNone/>
              <a:defRPr sz="1000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147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693937" y="2867565"/>
            <a:ext cx="7756127" cy="646331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36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8868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851920" y="764704"/>
            <a:ext cx="4824536" cy="50405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Образец содержания: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72400" y="6381328"/>
            <a:ext cx="514400" cy="365125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9"/>
          <p:cNvSpPr>
            <a:spLocks noGrp="1" noChangeAspect="1"/>
          </p:cNvSpPr>
          <p:nvPr>
            <p:ph type="body" sz="quarter" idx="13"/>
          </p:nvPr>
        </p:nvSpPr>
        <p:spPr>
          <a:xfrm>
            <a:off x="3851929" y="1412776"/>
            <a:ext cx="4824527" cy="48965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ru-RU" dirty="0"/>
              <a:t>Заголовок раздела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 (слайд-бампер)">
    <p:bg>
      <p:bgPr>
        <a:blipFill dpi="0" rotWithShape="1">
          <a:blip r:embed="rId2">
            <a:alphaModFix amt="50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467544" y="1772816"/>
            <a:ext cx="4896544" cy="23042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3" name="Текст 12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467544" y="4365104"/>
            <a:ext cx="4896544" cy="1920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 baseline="0"/>
            </a:lvl1pPr>
            <a:lvl2pPr marL="609538" indent="0">
              <a:buFontTx/>
              <a:buNone/>
              <a:defRPr sz="1200"/>
            </a:lvl2pPr>
            <a:lvl3pPr marL="1219076" indent="0">
              <a:buFontTx/>
              <a:buNone/>
              <a:defRPr sz="1200"/>
            </a:lvl3pPr>
            <a:lvl4pPr marL="1828616" indent="0">
              <a:buFontTx/>
              <a:buNone/>
              <a:defRPr sz="1200"/>
            </a:lvl4pPr>
            <a:lvl5pPr marL="2438155" indent="0">
              <a:buFontTx/>
              <a:buNone/>
              <a:defRPr sz="1200"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74770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6453336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15" r:id="rId3"/>
    <p:sldLayoutId id="2147483717" r:id="rId4"/>
    <p:sldLayoutId id="2147483716" r:id="rId5"/>
    <p:sldLayoutId id="2147483718" r:id="rId6"/>
    <p:sldLayoutId id="2147483690" r:id="rId7"/>
    <p:sldLayoutId id="2147483691" r:id="rId8"/>
    <p:sldLayoutId id="2147483720" r:id="rId9"/>
    <p:sldLayoutId id="2147483719" r:id="rId10"/>
    <p:sldLayoutId id="2147483721" r:id="rId11"/>
    <p:sldLayoutId id="2147483692" r:id="rId12"/>
    <p:sldLayoutId id="2147483693" r:id="rId13"/>
    <p:sldLayoutId id="2147483694" r:id="rId14"/>
    <p:sldLayoutId id="2147483695" r:id="rId15"/>
    <p:sldLayoutId id="2147483699" r:id="rId16"/>
    <p:sldLayoutId id="2147483722" r:id="rId17"/>
    <p:sldLayoutId id="2147483728" r:id="rId18"/>
    <p:sldLayoutId id="2147483732" r:id="rId19"/>
    <p:sldLayoutId id="2147483725" r:id="rId20"/>
    <p:sldLayoutId id="2147483729" r:id="rId21"/>
    <p:sldLayoutId id="2147483727" r:id="rId22"/>
    <p:sldLayoutId id="2147483730" r:id="rId23"/>
    <p:sldLayoutId id="2147483724" r:id="rId24"/>
    <p:sldLayoutId id="2147483726" r:id="rId25"/>
    <p:sldLayoutId id="2147483731" r:id="rId26"/>
    <p:sldLayoutId id="2147483697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  <p:sldLayoutId id="2147483744" r:id="rId39"/>
    <p:sldLayoutId id="2147483745" r:id="rId40"/>
    <p:sldLayoutId id="2147483746" r:id="rId41"/>
    <p:sldLayoutId id="2147483747" r:id="rId42"/>
    <p:sldLayoutId id="2147483698" r:id="rId43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172400" y="6446608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10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9" r:id="rId9"/>
    <p:sldLayoutId id="2147483710" r:id="rId10"/>
    <p:sldLayoutId id="2147483711" r:id="rId11"/>
  </p:sldLayoutIdLst>
  <p:hf hdr="0" ftr="0" dt="0"/>
  <p:txStyles>
    <p:titleStyle>
      <a:lvl1pPr algn="ctr" defTabSz="1219078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3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7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1" algn="l" defTabSz="1219078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1" algn="l" defTabSz="1219078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3" indent="-304771" algn="l" defTabSz="1219078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AFB95-CE88-401B-BF2B-E9A5A5D13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937" y="2036327"/>
            <a:ext cx="7756127" cy="2308324"/>
          </a:xfrm>
        </p:spPr>
        <p:txBody>
          <a:bodyPr/>
          <a:lstStyle/>
          <a:p>
            <a:r>
              <a:rPr lang="ru-RU" dirty="0"/>
              <a:t>Разработка модуля сопряжения панорамного измерителя и ПК для оцифровки аналоговых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580E9B-DB7C-4D31-B13F-6A855F5CBD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91880" y="6021288"/>
            <a:ext cx="2160240" cy="383017"/>
          </a:xfrm>
        </p:spPr>
        <p:txBody>
          <a:bodyPr/>
          <a:lstStyle/>
          <a:p>
            <a:r>
              <a:rPr lang="ru-RU" dirty="0"/>
              <a:t>19.06.2024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CD17C3-9AF7-4218-B878-4797B9D5B2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3569" y="5349214"/>
            <a:ext cx="7776863" cy="576064"/>
          </a:xfrm>
        </p:spPr>
        <p:txBody>
          <a:bodyPr/>
          <a:lstStyle/>
          <a:p>
            <a:r>
              <a:rPr lang="ru-RU" dirty="0"/>
              <a:t>Студент – Романов А.Э.</a:t>
            </a:r>
          </a:p>
          <a:p>
            <a:r>
              <a:rPr lang="ru-RU" dirty="0"/>
              <a:t>Руководитель – </a:t>
            </a:r>
            <a:r>
              <a:rPr lang="ru-RU" dirty="0" err="1"/>
              <a:t>Крутских</a:t>
            </a:r>
            <a:r>
              <a:rPr lang="ru-RU" dirty="0"/>
              <a:t> В.В.</a:t>
            </a:r>
          </a:p>
        </p:txBody>
      </p:sp>
    </p:spTree>
    <p:extLst>
      <p:ext uri="{BB962C8B-B14F-4D97-AF65-F5344CB8AC3E}">
        <p14:creationId xmlns:p14="http://schemas.microsoft.com/office/powerpoint/2010/main" val="217755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C4353-37A1-4D93-9D57-5DE4957F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Разводка печатной платы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0F8701-7220-4E16-A2C0-F3CFCE40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10</a:t>
            </a:fld>
            <a:endParaRPr lang="ru-RU" dirty="0"/>
          </a:p>
        </p:txBody>
      </p:sp>
      <p:pic>
        <p:nvPicPr>
          <p:cNvPr id="17" name="Объект 8">
            <a:extLst>
              <a:ext uri="{FF2B5EF4-FFF2-40B4-BE49-F238E27FC236}">
                <a16:creationId xmlns:a16="http://schemas.microsoft.com/office/drawing/2014/main" id="{D16771AF-60C2-4392-BAFE-5A52F525E09A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2410606"/>
            <a:ext cx="3970338" cy="2995637"/>
          </a:xfrm>
          <a:prstGeom prst="rect">
            <a:avLst/>
          </a:prstGeom>
        </p:spPr>
      </p:pic>
      <p:sp>
        <p:nvSpPr>
          <p:cNvPr id="27" name="Текст 26">
            <a:extLst>
              <a:ext uri="{FF2B5EF4-FFF2-40B4-BE49-F238E27FC236}">
                <a16:creationId xmlns:a16="http://schemas.microsoft.com/office/drawing/2014/main" id="{C284B52F-0FF7-41F2-8198-55196F552F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8D15CB-4160-44D1-9B80-C82FA939973A}"/>
              </a:ext>
            </a:extLst>
          </p:cNvPr>
          <p:cNvSpPr txBox="1"/>
          <p:nvPr/>
        </p:nvSpPr>
        <p:spPr>
          <a:xfrm>
            <a:off x="1143188" y="5454844"/>
            <a:ext cx="2598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Рисунок 9. Верхний слой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8B592C-40D1-4920-96DD-30FE2D6A0C99}"/>
              </a:ext>
            </a:extLst>
          </p:cNvPr>
          <p:cNvSpPr txBox="1"/>
          <p:nvPr/>
        </p:nvSpPr>
        <p:spPr>
          <a:xfrm>
            <a:off x="5505067" y="5450641"/>
            <a:ext cx="2667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Рисунок 10. Нижний слой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A347CCB-0907-F970-27E6-FE2851AF185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643438" y="2383566"/>
            <a:ext cx="4043362" cy="3049718"/>
          </a:xfrm>
        </p:spPr>
      </p:pic>
    </p:spTree>
    <p:extLst>
      <p:ext uri="{BB962C8B-B14F-4D97-AF65-F5344CB8AC3E}">
        <p14:creationId xmlns:p14="http://schemas.microsoft.com/office/powerpoint/2010/main" val="407562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0C7C7BF-E940-4C3A-AAA5-8AE9FC85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Сборочный чертеж устройства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22F02FF-741D-4D67-A418-EA18659D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11</a:t>
            </a:fld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80C259A-B34A-432B-81AC-32DA72454F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56969" y="1727689"/>
            <a:ext cx="5630061" cy="4363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66E98E-B48E-4E0D-84FA-810F8AB9EB3A}"/>
              </a:ext>
            </a:extLst>
          </p:cNvPr>
          <p:cNvSpPr txBox="1"/>
          <p:nvPr/>
        </p:nvSpPr>
        <p:spPr>
          <a:xfrm>
            <a:off x="1842414" y="605006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Рисунок 11. Чертеж сборки готового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147615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AAB3E-83B1-46F7-A334-DA2ABE28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программного обеспечения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8FD4F23-B303-4AA7-B3FC-F801291C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12</a:t>
            </a:fld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27D4D21-3501-47E3-8180-FE47E22B38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00762C19-9938-4A07-A7E3-F2FF7FCBA11E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1572508"/>
            <a:ext cx="3970338" cy="2760873"/>
          </a:xfrm>
          <a:prstGeom prst="rect">
            <a:avLst/>
          </a:prstGeo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D7BE8E93-3BD7-4A51-8407-2A0E8EF7A7EA}"/>
              </a:ext>
            </a:extLst>
          </p:cNvPr>
          <p:cNvPicPr>
            <a:picLocks noGrp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643438" y="1556792"/>
            <a:ext cx="4043362" cy="2792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0D69E3-1FD1-4718-B857-B234075A49E9}"/>
              </a:ext>
            </a:extLst>
          </p:cNvPr>
          <p:cNvSpPr txBox="1"/>
          <p:nvPr/>
        </p:nvSpPr>
        <p:spPr>
          <a:xfrm>
            <a:off x="457200" y="4366845"/>
            <a:ext cx="3970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Рисунок 12. Интерфейс главной страницы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F71AEC-34A8-437C-A9BD-F8A9B145C8A4}"/>
              </a:ext>
            </a:extLst>
          </p:cNvPr>
          <p:cNvSpPr txBox="1"/>
          <p:nvPr/>
        </p:nvSpPr>
        <p:spPr>
          <a:xfrm>
            <a:off x="4572000" y="4365104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Рисунок 13. Интерфейс страницы настроек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DCED09-6CBD-41B4-81C4-A31733911850}"/>
                  </a:ext>
                </a:extLst>
              </p:cNvPr>
              <p:cNvSpPr txBox="1"/>
              <p:nvPr/>
            </p:nvSpPr>
            <p:spPr>
              <a:xfrm>
                <a:off x="457200" y="4869160"/>
                <a:ext cx="8229600" cy="1742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Формулы преобразования: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DCED09-6CBD-41B4-81C4-A31733911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869160"/>
                <a:ext cx="8229600" cy="1742721"/>
              </a:xfrm>
              <a:prstGeom prst="rect">
                <a:avLst/>
              </a:prstGeom>
              <a:blipFill>
                <a:blip r:embed="rId4"/>
                <a:stretch>
                  <a:fillRect l="-593" t="-1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37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F30E64-9519-4056-B512-9558CC71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Прототип устройства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4AA5FCD-34E8-4362-86AF-030EDC2F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13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06AD923-ED0B-4746-929E-7ACDD67E63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42144" y="1508125"/>
            <a:ext cx="3600450" cy="48006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CECDB530-8AD7-4F30-8752-91CF709D9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A94877F2-B953-4A54-8ECB-26172D01979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643438" y="1508126"/>
            <a:ext cx="4043362" cy="4800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77FAB1-B4CE-D769-D84E-DBD3589806DF}"/>
              </a:ext>
            </a:extLst>
          </p:cNvPr>
          <p:cNvSpPr txBox="1"/>
          <p:nvPr/>
        </p:nvSpPr>
        <p:spPr>
          <a:xfrm>
            <a:off x="642144" y="6308725"/>
            <a:ext cx="804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Рисунок 14. Внешний вид прототипа</a:t>
            </a:r>
          </a:p>
        </p:txBody>
      </p:sp>
    </p:spTree>
    <p:extLst>
      <p:ext uri="{BB962C8B-B14F-4D97-AF65-F5344CB8AC3E}">
        <p14:creationId xmlns:p14="http://schemas.microsoft.com/office/powerpoint/2010/main" val="254898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297B2-980D-7A94-2CDF-3221B2E4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Проведение эксперимента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CE02952-68FB-7DC6-310F-EDB87CFEA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14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595D244-569E-9112-5758-1268D29002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ru-RU" dirty="0"/>
              <a:t>Используемые команды: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8D41A3F-67C0-7F09-0256-1719B5951F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212600B7-87B9-D858-2FC4-F166F22C4FA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1508023"/>
            <a:ext cx="3970338" cy="273512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AEA6CE-070F-1536-4A98-F530124269F7}"/>
              </a:ext>
            </a:extLst>
          </p:cNvPr>
          <p:cNvSpPr txBox="1"/>
          <p:nvPr/>
        </p:nvSpPr>
        <p:spPr>
          <a:xfrm>
            <a:off x="457200" y="4293096"/>
            <a:ext cx="3970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Рисунок 15. Установка экспериментальных параметров</a:t>
            </a:r>
          </a:p>
        </p:txBody>
      </p:sp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AE3F8017-850A-5726-4EC3-E32754F8E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985419"/>
              </p:ext>
            </p:extLst>
          </p:nvPr>
        </p:nvGraphicFramePr>
        <p:xfrm>
          <a:off x="4860478" y="1945144"/>
          <a:ext cx="4042792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602">
                  <a:extLst>
                    <a:ext uri="{9D8B030D-6E8A-4147-A177-3AD203B41FA5}">
                      <a16:colId xmlns:a16="http://schemas.microsoft.com/office/drawing/2014/main" val="3797288664"/>
                    </a:ext>
                  </a:extLst>
                </a:gridCol>
                <a:gridCol w="3611190">
                  <a:extLst>
                    <a:ext uri="{9D8B030D-6E8A-4147-A177-3AD203B41FA5}">
                      <a16:colId xmlns:a16="http://schemas.microsoft.com/office/drawing/2014/main" val="917908564"/>
                    </a:ext>
                  </a:extLst>
                </a:gridCol>
              </a:tblGrid>
              <a:tr h="27322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Измерение сигнала метки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2560760"/>
                  </a:ext>
                </a:extLst>
              </a:tr>
              <a:tr h="273224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Установка напряжения развертки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685893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B94218-1AB6-BC2A-3FF6-173C271648DD}"/>
                  </a:ext>
                </a:extLst>
              </p:cNvPr>
              <p:cNvSpPr txBox="1"/>
              <p:nvPr/>
            </p:nvSpPr>
            <p:spPr>
              <a:xfrm>
                <a:off x="4644008" y="2850680"/>
                <a:ext cx="4042792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Калибровка (снятие меток):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𝑥𝑚𝑖𝑛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В</m:t>
                      </m:r>
                    </m:oMath>
                  </m:oMathPara>
                </a14:m>
                <a:endParaRPr lang="ru-RU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𝑥𝑚𝑖𝑛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=29 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ГГц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𝑥𝑚𝑎𝑥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=4.78 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В</m:t>
                      </m:r>
                    </m:oMath>
                  </m:oMathPara>
                </a14:m>
                <a:endParaRPr lang="ru-RU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𝑥𝑚𝑎𝑥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=34 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ГГц</m:t>
                      </m:r>
                    </m:oMath>
                  </m:oMathPara>
                </a14:m>
                <a:endParaRPr lang="ru-RU" sz="1600" dirty="0"/>
              </a:p>
              <a:p>
                <a:endParaRPr lang="ru-RU" sz="1600" dirty="0"/>
              </a:p>
              <a:p>
                <a:r>
                  <a:rPr lang="ru-RU" sz="1600" dirty="0"/>
                  <a:t>Параметры эксперимента: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=29 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ГГц</m:t>
                      </m:r>
                    </m:oMath>
                  </m:oMathPara>
                </a14:m>
                <a:endParaRPr lang="ru-RU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=34 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ГГц</m:t>
                      </m:r>
                    </m:oMath>
                  </m:oMathPara>
                </a14:m>
                <a:endParaRPr lang="ru-RU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=0.01 </m:t>
                      </m:r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ГГц</m:t>
                      </m:r>
                    </m:oMath>
                  </m:oMathPara>
                </a14:m>
                <a:endParaRPr lang="ru-RU" sz="1600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B94218-1AB6-BC2A-3FF6-173C27164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850680"/>
                <a:ext cx="4042792" cy="2831544"/>
              </a:xfrm>
              <a:prstGeom prst="rect">
                <a:avLst/>
              </a:prstGeom>
              <a:blipFill>
                <a:blip r:embed="rId3"/>
                <a:stretch>
                  <a:fillRect l="-905" t="-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428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7AF16-1490-463E-87FD-D3AF2E63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 устройства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17682E-A29A-43AF-A50F-374D2135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15</a:t>
            </a:fld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BF0D9BB-B26E-4AA8-8821-B5991914D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5725BED-1515-073B-2151-20E8091EA2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59" y="1509713"/>
            <a:ext cx="6398682" cy="47990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456A-32CF-AC8D-9F8A-5B34221EB08B}"/>
              </a:ext>
            </a:extLst>
          </p:cNvPr>
          <p:cNvSpPr txBox="1"/>
          <p:nvPr/>
        </p:nvSpPr>
        <p:spPr>
          <a:xfrm>
            <a:off x="1475656" y="6310024"/>
            <a:ext cx="639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Рисунок 16. Результаты эксперимента</a:t>
            </a:r>
          </a:p>
        </p:txBody>
      </p:sp>
    </p:spTree>
    <p:extLst>
      <p:ext uri="{BB962C8B-B14F-4D97-AF65-F5344CB8AC3E}">
        <p14:creationId xmlns:p14="http://schemas.microsoft.com/office/powerpoint/2010/main" val="42497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B5B422-4E35-485B-B63E-E67EFAD4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 устройства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9DC60F3-E875-4796-AAA3-8998E638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16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4B47AE8-61D6-453F-B6E1-A48997FFD0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005AC419-177A-BB99-D519-24709520243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1602" y="2276873"/>
            <a:ext cx="4048389" cy="283224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A25F565-28F3-DEC8-8231-676758A3666D}"/>
              </a:ext>
            </a:extLst>
          </p:cNvPr>
          <p:cNvSpPr txBox="1"/>
          <p:nvPr/>
        </p:nvSpPr>
        <p:spPr>
          <a:xfrm>
            <a:off x="462798" y="51479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Рисунок 17. Результаты эксперимента в ПО</a:t>
            </a: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id="{C14DCB1F-E695-7577-B802-192538C995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499991" y="2276838"/>
            <a:ext cx="4192814" cy="2832275"/>
          </a:xfrm>
        </p:spPr>
      </p:pic>
    </p:spTree>
    <p:extLst>
      <p:ext uri="{BB962C8B-B14F-4D97-AF65-F5344CB8AC3E}">
        <p14:creationId xmlns:p14="http://schemas.microsoft.com/office/powerpoint/2010/main" val="302677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84243D9-7FD7-4663-AA2A-A2D334DE6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AC7E4D1-9905-46B4-9CA1-F9DFAAA4ED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29650" y="6453188"/>
            <a:ext cx="514350" cy="365125"/>
          </a:xfrm>
        </p:spPr>
        <p:txBody>
          <a:bodyPr/>
          <a:lstStyle/>
          <a:p>
            <a:fld id="{3A18EB61-9EBD-44E2-9C41-DDD2243C44D8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4804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57132F-29BF-48DD-AFB3-BD476A19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42AE7EE-125E-458D-A3CF-505D3450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EC9CE0-883F-45DC-974F-88DE550EA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Цель:</a:t>
            </a:r>
            <a:r>
              <a:rPr lang="ru-RU" dirty="0"/>
              <a:t>  модернизация панорамного измерителя Р2-65.</a:t>
            </a:r>
          </a:p>
          <a:p>
            <a:pPr marL="0" indent="0">
              <a:buNone/>
            </a:pPr>
            <a:r>
              <a:rPr lang="ru-RU" b="1" dirty="0"/>
              <a:t>Задачи:</a:t>
            </a:r>
          </a:p>
          <a:p>
            <a:r>
              <a:rPr lang="ru-RU" dirty="0"/>
              <a:t>Провести анализ существующих прототипов</a:t>
            </a:r>
          </a:p>
          <a:p>
            <a:r>
              <a:rPr lang="ru-RU" dirty="0"/>
              <a:t>Разработать модуль оцифровки</a:t>
            </a:r>
          </a:p>
          <a:p>
            <a:r>
              <a:rPr lang="ru-RU" dirty="0"/>
              <a:t>Разработать программное обеспечение для работы с модулем</a:t>
            </a:r>
          </a:p>
          <a:p>
            <a:r>
              <a:rPr lang="ru-RU" dirty="0"/>
              <a:t>Провести анализ работы разработанного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427053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154B05-090C-4C34-9815-35E20BAA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Анализ прототипов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52C868-2964-4299-A508-09C82254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3</a:t>
            </a:fld>
            <a:endParaRPr lang="ru-RU" dirty="0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C49AF01-4240-439C-85D6-24E5D5DA937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83701934"/>
              </p:ext>
            </p:extLst>
          </p:nvPr>
        </p:nvGraphicFramePr>
        <p:xfrm>
          <a:off x="457200" y="1509713"/>
          <a:ext cx="8229600" cy="344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1560817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47512784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95919405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5251730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6018292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ru-RU" sz="1400" kern="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Таблица 1 – Прототипы анализаторов цепей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77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Agilent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Rohde &amp; Schwarz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Планар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Измеритель КСВН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117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N5222A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ZNB-40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С1420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Я2Р-65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0325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Тип АЦ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Векторный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Векторный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Векторный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Скалярный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76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Частотный диапазон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 Гц – </a:t>
                      </a:r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26.5</a:t>
                      </a:r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ГГц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 кГц – 40 ГГц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 кГц – 20 ГГц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25.86 – 37.5 ГГц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646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Динамический диапазон, дБ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145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233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Подключение к ПК 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Есть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Есть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Есть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418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PNA-L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R&amp;S ZNB FW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S4VNA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802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Стоимость, р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17 486 475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20 900 000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8 253 000</a:t>
                      </a:r>
                      <a:endParaRPr lang="ru-RU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250 000</a:t>
                      </a:r>
                      <a:endParaRPr lang="ru-RU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5359699"/>
                  </a:ext>
                </a:extLst>
              </a:tr>
            </a:tbl>
          </a:graphicData>
        </a:graphic>
      </p:graphicFrame>
      <p:sp>
        <p:nvSpPr>
          <p:cNvPr id="5" name="Текст 4">
            <a:extLst>
              <a:ext uri="{FF2B5EF4-FFF2-40B4-BE49-F238E27FC236}">
                <a16:creationId xmlns:a16="http://schemas.microsoft.com/office/drawing/2014/main" id="{90CB35B8-5A49-4CA1-9F3C-54DD1D1BE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583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2AF0085-D0F0-4A4B-A31A-92542669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8644"/>
            <a:ext cx="8229600" cy="850105"/>
          </a:xfrm>
        </p:spPr>
        <p:txBody>
          <a:bodyPr/>
          <a:lstStyle/>
          <a:p>
            <a:r>
              <a:rPr lang="ru-RU" dirty="0"/>
              <a:t>Структурная схема устройства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0C8940-56B9-4B8B-B0D8-334B8C60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4</a:t>
            </a:fld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E566B25E-9F8E-40ED-B61C-9727B887478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644008" y="1508023"/>
                <a:ext cx="4042792" cy="4801300"/>
              </a:xfrm>
            </p:spPr>
            <p:txBody>
              <a:bodyPr/>
              <a:lstStyle/>
              <a:p>
                <a:r>
                  <a:rPr lang="ru-RU" dirty="0"/>
                  <a:t>Сигналы, проходящие внутри системы</a:t>
                </a:r>
                <a:r>
                  <a:rPr lang="en-US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ru-RU" dirty="0"/>
                  <a:t>Сигнал Х – сигнал развертки ГКЧ</a:t>
                </a:r>
              </a:p>
              <a:p>
                <a:pPr marL="342900" indent="-342900">
                  <a:buAutoNum type="arabicPeriod"/>
                </a:pPr>
                <a:r>
                  <a:rPr lang="ru-RU" dirty="0"/>
                  <a:t>Сигнал </a:t>
                </a:r>
                <a:r>
                  <a:rPr lang="en-US" dirty="0"/>
                  <a:t>Y – </a:t>
                </a:r>
                <a:r>
                  <a:rPr lang="ru-RU" dirty="0"/>
                  <a:t>сигнал КСВН измерителя</a:t>
                </a:r>
              </a:p>
              <a:p>
                <a:pPr marL="342900" indent="-342900">
                  <a:buAutoNum type="arabicPeriod"/>
                </a:pPr>
                <a:r>
                  <a:rPr lang="ru-RU" dirty="0"/>
                  <a:t>Сигнал </a:t>
                </a:r>
                <a:r>
                  <a:rPr lang="en-US" dirty="0"/>
                  <a:t>L </a:t>
                </a:r>
                <a:r>
                  <a:rPr lang="ru-RU" dirty="0"/>
                  <a:t>– сигнал метки развертки ГКЧ</a:t>
                </a:r>
              </a:p>
              <a:p>
                <a:pPr marL="342900" indent="-342900">
                  <a:buAutoNum type="arabicPeriod"/>
                </a:pPr>
                <a:r>
                  <a:rPr lang="ru-RU" dirty="0"/>
                  <a:t>Сигнал М – управляющий разверткой сигнал МК</a:t>
                </a:r>
              </a:p>
              <a:p>
                <a:endParaRPr lang="ru-RU" dirty="0"/>
              </a:p>
              <a:p>
                <a:r>
                  <a:rPr lang="ru-RU" dirty="0"/>
                  <a:t>Напряжения сигналов: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В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0; 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В</m:t>
                      </m:r>
                    </m:oMath>
                  </m:oMathPara>
                </a14:m>
                <a:endParaRPr lang="ru-R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0; 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В</m:t>
                      </m:r>
                    </m:oMath>
                  </m:oMathPara>
                </a14:m>
                <a:endParaRPr lang="ru-R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0;−9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В</m:t>
                      </m:r>
                    </m:oMath>
                  </m:oMathPara>
                </a14:m>
                <a:endParaRPr lang="ru-RU" b="0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12" name="Объект 11">
                <a:extLst>
                  <a:ext uri="{FF2B5EF4-FFF2-40B4-BE49-F238E27FC236}">
                    <a16:creationId xmlns:a16="http://schemas.microsoft.com/office/drawing/2014/main" id="{E566B25E-9F8E-40ED-B61C-9727B88747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644008" y="1508023"/>
                <a:ext cx="4042792" cy="4801300"/>
              </a:xfrm>
              <a:blipFill>
                <a:blip r:embed="rId2"/>
                <a:stretch>
                  <a:fillRect l="-905" t="-381" r="-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Текст 12">
            <a:extLst>
              <a:ext uri="{FF2B5EF4-FFF2-40B4-BE49-F238E27FC236}">
                <a16:creationId xmlns:a16="http://schemas.microsoft.com/office/drawing/2014/main" id="{9AF5E5DE-0454-4FCB-A4D9-363DD5BE62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13653270-ACED-438C-9308-9B01E185041F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60643"/>
            <a:ext cx="3970338" cy="179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B331BC-ACE5-46C4-ABFB-BE47C12A26E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53783"/>
            <a:ext cx="3970338" cy="2470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4677A5-8CA1-43B4-A443-236D8765B149}"/>
              </a:ext>
            </a:extLst>
          </p:cNvPr>
          <p:cNvSpPr txBox="1"/>
          <p:nvPr/>
        </p:nvSpPr>
        <p:spPr>
          <a:xfrm>
            <a:off x="551791" y="3325100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1. Обобщенная структурная схема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AD06D-81AB-455F-BA56-83C6031FD7D9}"/>
              </a:ext>
            </a:extLst>
          </p:cNvPr>
          <p:cNvSpPr txBox="1"/>
          <p:nvPr/>
        </p:nvSpPr>
        <p:spPr>
          <a:xfrm>
            <a:off x="539106" y="6282023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Рисунок 2. Итоговая структурная схема</a:t>
            </a:r>
          </a:p>
        </p:txBody>
      </p:sp>
    </p:spTree>
    <p:extLst>
      <p:ext uri="{BB962C8B-B14F-4D97-AF65-F5344CB8AC3E}">
        <p14:creationId xmlns:p14="http://schemas.microsoft.com/office/powerpoint/2010/main" val="411223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04C0B-E2EE-4635-8AAD-0A601ECD5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работы МК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0C1CB2-DF74-4513-B415-BDF8016C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5</a:t>
            </a:fld>
            <a:endParaRPr lang="ru-RU" dirty="0"/>
          </a:p>
        </p:txBody>
      </p:sp>
      <p:pic>
        <p:nvPicPr>
          <p:cNvPr id="31" name="Объект 11">
            <a:extLst>
              <a:ext uri="{FF2B5EF4-FFF2-40B4-BE49-F238E27FC236}">
                <a16:creationId xmlns:a16="http://schemas.microsoft.com/office/drawing/2014/main" id="{88A95443-61BE-4D25-8B69-064CD898C708}"/>
              </a:ext>
            </a:extLst>
          </p:cNvPr>
          <p:cNvPicPr>
            <a:picLocks noGrp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219" y="1671638"/>
            <a:ext cx="20002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Объект 29">
            <a:extLst>
              <a:ext uri="{FF2B5EF4-FFF2-40B4-BE49-F238E27FC236}">
                <a16:creationId xmlns:a16="http://schemas.microsoft.com/office/drawing/2014/main" id="{EE34F49F-579A-4ED0-95B9-004491A7AAC5}"/>
              </a:ext>
            </a:extLst>
          </p:cNvPr>
          <p:cNvPicPr>
            <a:picLocks noGrp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88" y="2052638"/>
            <a:ext cx="190500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Объект 37">
            <a:extLst>
              <a:ext uri="{FF2B5EF4-FFF2-40B4-BE49-F238E27FC236}">
                <a16:creationId xmlns:a16="http://schemas.microsoft.com/office/drawing/2014/main" id="{27140B21-2993-4E78-A0FA-1F8E964A1781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93975"/>
            <a:ext cx="3168352" cy="425530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FE8ED68-1515-423D-87C7-1B51A27419B8}"/>
              </a:ext>
            </a:extLst>
          </p:cNvPr>
          <p:cNvSpPr txBox="1"/>
          <p:nvPr/>
        </p:nvSpPr>
        <p:spPr>
          <a:xfrm>
            <a:off x="995737" y="6164953"/>
            <a:ext cx="671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Рисунок 3. Алгоритм работы МК</a:t>
            </a:r>
          </a:p>
        </p:txBody>
      </p:sp>
    </p:spTree>
    <p:extLst>
      <p:ext uri="{BB962C8B-B14F-4D97-AF65-F5344CB8AC3E}">
        <p14:creationId xmlns:p14="http://schemas.microsoft.com/office/powerpoint/2010/main" val="131772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876FF888-7AC4-45EF-828D-D4342023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работы МК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F370F9-B610-4B3F-BE7F-6CADA01D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6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Объект 11">
                <a:extLst>
                  <a:ext uri="{FF2B5EF4-FFF2-40B4-BE49-F238E27FC236}">
                    <a16:creationId xmlns:a16="http://schemas.microsoft.com/office/drawing/2014/main" id="{48F129BB-00D7-4815-B957-2DE788943F08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973820173"/>
                  </p:ext>
                </p:extLst>
              </p:nvPr>
            </p:nvGraphicFramePr>
            <p:xfrm>
              <a:off x="457200" y="1509713"/>
              <a:ext cx="8229600" cy="2448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569854063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8908856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7163570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593890900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r>
                            <a:rPr lang="ru-RU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Таблица 2. – Список зарегистрированных команд МК</a:t>
                          </a:r>
                          <a:endParaRPr lang="ru-RU" sz="1100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1032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Входное воздействие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Код команды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Операция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Аргументы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24632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01, 0, </a:t>
                          </a:r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01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Установка пределов измерений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(В)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76566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02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02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Измерение сигнала по каналам Х и </a:t>
                          </a:r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704808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03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03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Измерение сигнала по каналам </a:t>
                          </a:r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</a:t>
                          </a:r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 </a:t>
                          </a:r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61538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04</a:t>
                          </a:r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5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04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Установка напряжения по каналу </a:t>
                          </a:r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 (В)</a:t>
                          </a:r>
                          <a:endParaRPr lang="ru-RU" sz="1100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36656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Объект 11">
                <a:extLst>
                  <a:ext uri="{FF2B5EF4-FFF2-40B4-BE49-F238E27FC236}">
                    <a16:creationId xmlns:a16="http://schemas.microsoft.com/office/drawing/2014/main" id="{48F129BB-00D7-4815-B957-2DE788943F08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973820173"/>
                  </p:ext>
                </p:extLst>
              </p:nvPr>
            </p:nvGraphicFramePr>
            <p:xfrm>
              <a:off x="457200" y="1509713"/>
              <a:ext cx="8229600" cy="2448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569854063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8908856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7163570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593890900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r>
                            <a:rPr lang="ru-RU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Таблица 2. – Список зарегистрированных команд МК</a:t>
                          </a:r>
                          <a:endParaRPr lang="ru-RU" sz="1100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1032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Входное воздействие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Код команды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Операция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Аргументы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2463215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01, 0, </a:t>
                          </a:r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01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Установка пределов измерений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(В)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7656699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02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02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Измерение сигнала по каналам Х и </a:t>
                          </a:r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1187" t="-271831" r="-1484" b="-2211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48087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03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03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Измерение сигнала по каналам </a:t>
                          </a:r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 </a:t>
                          </a:r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и </a:t>
                          </a:r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01187" t="-377143" r="-1484" b="-12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153877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04</a:t>
                          </a:r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5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04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Установка напряжения по каналу </a:t>
                          </a:r>
                          <a:r>
                            <a:rPr lang="en-US" sz="1400" kern="1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ru-RU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kern="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 (В)</a:t>
                          </a:r>
                          <a:endParaRPr lang="ru-RU" sz="1100" kern="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36656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Текст 9">
            <a:extLst>
              <a:ext uri="{FF2B5EF4-FFF2-40B4-BE49-F238E27FC236}">
                <a16:creationId xmlns:a16="http://schemas.microsoft.com/office/drawing/2014/main" id="{A1119300-56E0-45F7-AF70-FCFE99D9CC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0C1B69-CAFD-4C84-9903-F271176C6F87}"/>
                  </a:ext>
                </a:extLst>
              </p:cNvPr>
              <p:cNvSpPr txBox="1"/>
              <p:nvPr/>
            </p:nvSpPr>
            <p:spPr>
              <a:xfrm>
                <a:off x="539552" y="4221088"/>
                <a:ext cx="8147248" cy="2275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Формулы используемые в алгоритме:</a:t>
                </a:r>
                <a:endParaRPr lang="en-US" dirty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ограничение напряжения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ru-RU" b="0" i="0" smtClean="0">
                          <a:latin typeface="Cambria Math" panose="02040503050406030204" pitchFamily="18" charset="0"/>
                        </a:rPr>
                        <m:t>преобразование напряжения</m:t>
                      </m:r>
                    </m:oMath>
                  </m:oMathPara>
                </a14:m>
                <a:endParaRPr lang="ru-RU" b="0" dirty="0"/>
              </a:p>
              <a:p>
                <a:r>
                  <a:rPr lang="ru-RU" dirty="0"/>
                  <a:t>Где: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0" dirty="0"/>
                  <a:t> </a:t>
                </a:r>
                <a:r>
                  <a:rPr lang="ru-RU" dirty="0"/>
                  <a:t>наибольшее напряжение (5 В)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0" dirty="0"/>
                  <a:t> </a:t>
                </a:r>
                <a:r>
                  <a:rPr lang="ru-RU" b="0" dirty="0"/>
                  <a:t>разрядность ЦАП (АЦП)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0C1B69-CAFD-4C84-9903-F271176C6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21088"/>
                <a:ext cx="8147248" cy="2275495"/>
              </a:xfrm>
              <a:prstGeom prst="rect">
                <a:avLst/>
              </a:prstGeom>
              <a:blipFill>
                <a:blip r:embed="rId3"/>
                <a:stretch>
                  <a:fillRect l="-674" t="-1070" b="-32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82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68A67F-5177-439F-A592-D6473177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Схемотехническое решение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F1286EA-7E94-4A62-8A98-B0C79BA7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7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BBE1C5DB-3467-4CB5-86B8-3B50E1D27038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ru-RU" dirty="0"/>
                  <a:t>Расчет коэффициента усиления: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вых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вх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=1.8</m:t>
                      </m:r>
                    </m:oMath>
                  </m:oMathPara>
                </a14:m>
                <a:endParaRPr lang="ru-RU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=5.1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кОм</m:t>
                      </m:r>
                    </m:oMath>
                  </m:oMathPara>
                </a14:m>
                <a:endParaRPr lang="ru-R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кОм</m:t>
                      </m:r>
                    </m:oMath>
                  </m:oMathPara>
                </a14:m>
                <a:endParaRPr lang="en-US" b="0" dirty="0"/>
              </a:p>
              <a:p>
                <a:endParaRPr lang="ru-R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вх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вых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=4.59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В</m:t>
                      </m:r>
                    </m:oMath>
                  </m:oMathPara>
                </a14:m>
                <a:endParaRPr lang="ru-RU" b="0" dirty="0"/>
              </a:p>
              <a:p>
                <a:endParaRPr lang="ru-RU" dirty="0"/>
              </a:p>
              <a:p>
                <a:r>
                  <a:rPr lang="ru-RU" dirty="0"/>
                  <a:t>Расчет коэффициента деления: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вых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  <m:t>вх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=0.83</m:t>
                      </m:r>
                    </m:oMath>
                  </m:oMathPara>
                </a14:m>
                <a:endParaRPr lang="ru-RU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200 Ом</m:t>
                      </m:r>
                    </m:oMath>
                  </m:oMathPara>
                </a14:m>
                <a:endParaRPr lang="ru-R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кОм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Объект 4">
                <a:extLst>
                  <a:ext uri="{FF2B5EF4-FFF2-40B4-BE49-F238E27FC236}">
                    <a16:creationId xmlns:a16="http://schemas.microsoft.com/office/drawing/2014/main" id="{BBE1C5DB-3467-4CB5-86B8-3B50E1D27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905" t="-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Текст 5">
            <a:extLst>
              <a:ext uri="{FF2B5EF4-FFF2-40B4-BE49-F238E27FC236}">
                <a16:creationId xmlns:a16="http://schemas.microsoft.com/office/drawing/2014/main" id="{41D6CA8A-D3FC-4279-A1D4-5E436DA5A0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B4C2EE8-FF7F-48D1-994D-CE3B74DF744E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8" y="1412776"/>
            <a:ext cx="3970338" cy="210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586B9F-A6CD-47CE-8025-209B8CE1BF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67" y="4005063"/>
            <a:ext cx="2268220" cy="20112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10E9C2-F186-4CE4-BF90-B85B48FD5504}"/>
              </a:ext>
            </a:extLst>
          </p:cNvPr>
          <p:cNvSpPr txBox="1"/>
          <p:nvPr/>
        </p:nvSpPr>
        <p:spPr>
          <a:xfrm>
            <a:off x="938441" y="6016352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Рисунок</a:t>
            </a:r>
            <a:r>
              <a:rPr lang="ru-RU" sz="1500" dirty="0"/>
              <a:t> 5. Делитель напряжения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C0EFD3-3140-47DC-A91C-1953AC6AEAFA}"/>
              </a:ext>
            </a:extLst>
          </p:cNvPr>
          <p:cNvSpPr txBox="1"/>
          <p:nvPr/>
        </p:nvSpPr>
        <p:spPr>
          <a:xfrm>
            <a:off x="539552" y="3573016"/>
            <a:ext cx="3907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Рисунок 4. Схема усиления</a:t>
            </a:r>
          </a:p>
        </p:txBody>
      </p:sp>
    </p:spTree>
    <p:extLst>
      <p:ext uri="{BB962C8B-B14F-4D97-AF65-F5344CB8AC3E}">
        <p14:creationId xmlns:p14="http://schemas.microsoft.com/office/powerpoint/2010/main" val="8582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28765-C6DA-4E11-81C1-B1752424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кабеля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63939C9-EA2D-4492-A2D9-10F3C155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8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74CAF3D-6532-47E4-AC21-71F7A01CA567}"/>
              </a:ext>
            </a:extLst>
          </p:cNvPr>
          <p:cNvPicPr>
            <a:picLocks noGrp="1"/>
          </p:cNvPicPr>
          <p:nvPr>
            <p:ph sz="quarter" idx="13"/>
          </p:nvPr>
        </p:nvPicPr>
        <p:blipFill rotWithShape="1">
          <a:blip r:embed="rId2"/>
          <a:srcRect l="20268" t="8518" r="18704" b="7756"/>
          <a:stretch/>
        </p:blipFill>
        <p:spPr bwMode="auto">
          <a:xfrm>
            <a:off x="457200" y="1865794"/>
            <a:ext cx="3970338" cy="4085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0D7D0514-4FD4-4D81-A617-21172D6B9C4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083789" y="1508125"/>
            <a:ext cx="3162659" cy="45851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AFD72F-D15B-43D7-93A9-D9A996F406F5}"/>
              </a:ext>
            </a:extLst>
          </p:cNvPr>
          <p:cNvSpPr txBox="1"/>
          <p:nvPr/>
        </p:nvSpPr>
        <p:spPr>
          <a:xfrm>
            <a:off x="457200" y="6093296"/>
            <a:ext cx="3970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Рисунок 6. Внешний вид кабеля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BA566-459B-4834-8CFD-249BBFE486F9}"/>
              </a:ext>
            </a:extLst>
          </p:cNvPr>
          <p:cNvSpPr txBox="1"/>
          <p:nvPr/>
        </p:nvSpPr>
        <p:spPr>
          <a:xfrm>
            <a:off x="5083789" y="6309320"/>
            <a:ext cx="3162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/>
              <a:t>Рисунок 7. Схема кабеля</a:t>
            </a:r>
          </a:p>
        </p:txBody>
      </p:sp>
    </p:spTree>
    <p:extLst>
      <p:ext uri="{BB962C8B-B14F-4D97-AF65-F5344CB8AC3E}">
        <p14:creationId xmlns:p14="http://schemas.microsoft.com/office/powerpoint/2010/main" val="77862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7168FA-18B9-490C-869A-429515EB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Принципиальная электрическая схема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52354AC-4A8A-4931-AC44-1DC00926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EB61-9EBD-44E2-9C41-DDD2243C44D8}" type="slidenum">
              <a:rPr lang="ru-RU" smtClean="0"/>
              <a:t>9</a:t>
            </a:fld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E369E691-F433-4771-AC41-85BB226FD6DB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1867476"/>
            <a:ext cx="8229600" cy="4083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4C4BA-D61E-4D27-AAE1-6935459331F1}"/>
              </a:ext>
            </a:extLst>
          </p:cNvPr>
          <p:cNvSpPr txBox="1"/>
          <p:nvPr/>
        </p:nvSpPr>
        <p:spPr>
          <a:xfrm>
            <a:off x="683568" y="6093296"/>
            <a:ext cx="800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Рисунок 8. Принципиальная электрическая схема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3888276403"/>
      </p:ext>
    </p:extLst>
  </p:cSld>
  <p:clrMapOvr>
    <a:masterClrMapping/>
  </p:clrMapOvr>
</p:sld>
</file>

<file path=ppt/theme/theme1.xml><?xml version="1.0" encoding="utf-8"?>
<a:theme xmlns:a="http://schemas.openxmlformats.org/drawingml/2006/main" name="mpei_shablon_3000_A4">
  <a:themeElements>
    <a:clrScheme name="Другая 1">
      <a:dk1>
        <a:srgbClr val="181818"/>
      </a:dk1>
      <a:lt1>
        <a:sysClr val="window" lastClr="FFFFFF"/>
      </a:lt1>
      <a:dk2>
        <a:srgbClr val="181818"/>
      </a:dk2>
      <a:lt2>
        <a:srgbClr val="F8F8F8"/>
      </a:lt2>
      <a:accent1>
        <a:srgbClr val="A23E43"/>
      </a:accent1>
      <a:accent2>
        <a:srgbClr val="2B3F6A"/>
      </a:accent2>
      <a:accent3>
        <a:srgbClr val="AE585B"/>
      </a:accent3>
      <a:accent4>
        <a:srgbClr val="465A7F"/>
      </a:accent4>
      <a:accent5>
        <a:srgbClr val="BB777A"/>
      </a:accent5>
      <a:accent6>
        <a:srgbClr val="66779A"/>
      </a:accent6>
      <a:hlink>
        <a:srgbClr val="2B3F6A"/>
      </a:hlink>
      <a:folHlink>
        <a:srgbClr val="A23E43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DF03A726-2A6A-441E-8D13-5334CCCA477A}"/>
    </a:ext>
  </a:extLst>
</a:theme>
</file>

<file path=ppt/theme/theme2.xml><?xml version="1.0" encoding="utf-8"?>
<a:theme xmlns:a="http://schemas.openxmlformats.org/drawingml/2006/main" name="1_alena_shablon">
  <a:themeElements>
    <a:clrScheme name="ФС МЭИ Сине-красный темный">
      <a:dk1>
        <a:srgbClr val="FFFFFF"/>
      </a:dk1>
      <a:lt1>
        <a:srgbClr val="000001"/>
      </a:lt1>
      <a:dk2>
        <a:srgbClr val="FFFFFF"/>
      </a:dk2>
      <a:lt2>
        <a:srgbClr val="000001"/>
      </a:lt2>
      <a:accent1>
        <a:srgbClr val="0202D2"/>
      </a:accent1>
      <a:accent2>
        <a:srgbClr val="2828D8"/>
      </a:accent2>
      <a:accent3>
        <a:srgbClr val="4E4EE0"/>
      </a:accent3>
      <a:accent4>
        <a:srgbClr val="FF0000"/>
      </a:accent4>
      <a:accent5>
        <a:srgbClr val="E42626"/>
      </a:accent5>
      <a:accent6>
        <a:srgbClr val="EF4D4E"/>
      </a:accent6>
      <a:hlink>
        <a:srgbClr val="C0C0F4"/>
      </a:hlink>
      <a:folHlink>
        <a:srgbClr val="F7BFC0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53D96DB0-B1E9-4008-B45A-DAF853BEB47F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96D86A82F5AFB4E974E810EA0B07432" ma:contentTypeVersion="1" ma:contentTypeDescription="Создание документа." ma:contentTypeScope="" ma:versionID="bd31308227ac6bc6ac442af8f049f59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a10c82831e5d625bbb0173136b0368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Дата начала расписания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Дата окончания расписания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88CD4C-67D1-4069-887A-05E8683DEAA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F053DCA-53A7-47E2-8F14-45B500127A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98B9CF-BE78-4444-A544-EF2E45ED0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mpei_shablon_3000_A4</Template>
  <TotalTime>340</TotalTime>
  <Words>560</Words>
  <Application>Microsoft Office PowerPoint</Application>
  <PresentationFormat>Экран (4:3)</PresentationFormat>
  <Paragraphs>173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Cambria Math</vt:lpstr>
      <vt:lpstr>Avenir Next Cyr</vt:lpstr>
      <vt:lpstr>Calibri</vt:lpstr>
      <vt:lpstr>Arial</vt:lpstr>
      <vt:lpstr>mpei_shablon_3000_A4</vt:lpstr>
      <vt:lpstr>1_alena_shablon</vt:lpstr>
      <vt:lpstr>Разработка модуля сопряжения панорамного измерителя и ПК для оцифровки аналоговых данных</vt:lpstr>
      <vt:lpstr>Содержание:</vt:lpstr>
      <vt:lpstr>Анализ прототипов</vt:lpstr>
      <vt:lpstr>Структурная схема устройства</vt:lpstr>
      <vt:lpstr>Алгоритм работы МК</vt:lpstr>
      <vt:lpstr>Алгоритм работы МК</vt:lpstr>
      <vt:lpstr>Схемотехническое решение</vt:lpstr>
      <vt:lpstr>Создание кабеля</vt:lpstr>
      <vt:lpstr>Принципиальная электрическая схема</vt:lpstr>
      <vt:lpstr>Разводка печатной платы</vt:lpstr>
      <vt:lpstr>Сборочный чертеж устройства</vt:lpstr>
      <vt:lpstr>Интерфейс программного обеспечения</vt:lpstr>
      <vt:lpstr>Прототип устройства</vt:lpstr>
      <vt:lpstr>Проведение эксперимента</vt:lpstr>
      <vt:lpstr>Демонстрация работы устройства</vt:lpstr>
      <vt:lpstr>Демонстрация работы устройства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модуля сопряжения панорамного измерителя и ПК для оцифровки аналоговых данных</dc:title>
  <dc:creator>{RGC} Andrey</dc:creator>
  <cp:lastModifiedBy>{RGC} Andrey</cp:lastModifiedBy>
  <cp:revision>14</cp:revision>
  <dcterms:created xsi:type="dcterms:W3CDTF">2024-06-18T15:49:33Z</dcterms:created>
  <dcterms:modified xsi:type="dcterms:W3CDTF">2024-07-03T15:39:36Z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0x010100C96D86A82F5AFB4E974E810EA0B07432</vt:lpwstr>
  </property>
</Properties>
</file>